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50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14.xml" ContentType="application/vnd.openxmlformats-officedocument.presentationml.slide+xml"/>
  <Override PartName="/ppt/slides/slide45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21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51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47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36.xml" ContentType="application/vnd.openxmlformats-officedocument.presentationml.slide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2192000" cy="6858000"/>
  <p:notesSz cx="6858000" cy="9144000"/>
  <p:defaultTextStyle>
    <a:defPPr>
      <a:defRPr lang="fr-FR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870" y="7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ustomXml" Target="../customXml/item6.xml"/><Relationship Id="rId7" Type="http://schemas.openxmlformats.org/officeDocument/2006/relationships/slide" Target="slides/slide4.xml"/><Relationship Id="rId2" Type="http://schemas.openxmlformats.org/officeDocument/2006/relationships/theme" Target="theme/theme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customXml" Target="../customXml/item4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theme" Target="theme/theme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ustomXml" Target="../customXml/item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996672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598789787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44E29C3-042E-43A6-86FE-820D988D4BFE}" type="datetimeFigureOut">
              <a:rPr lang="fr-CA"/>
              <a:t>2024-10-29</a:t>
            </a:fld>
            <a:endParaRPr lang="fr-CA"/>
          </a:p>
        </p:txBody>
      </p:sp>
      <p:sp>
        <p:nvSpPr>
          <p:cNvPr id="822704197" name="Espace réservé de l'image des diapositives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CA"/>
          </a:p>
        </p:txBody>
      </p:sp>
      <p:sp>
        <p:nvSpPr>
          <p:cNvPr id="1335955849" name="Espace réservé des note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272948335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003083716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B1D6F2D-E16C-4431-987D-46E6C0057F57}" type="slidenum">
              <a:rPr lang="fr-CA"/>
              <a:t>‹N°›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E2FFE2-26DD-FB7B-6C0D-E0F43000C93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049DBD-1AB6-005E-084A-10A09705B71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C669AC-E113-67CE-81FE-8744AD48FB5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F5E46D-A245-88C5-78FC-C3324A5FB39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6A2803-E1EB-056D-B69B-4DB1B3E84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6312CA-370D-DEFE-0A0B-83CF9B2CF0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BBC738-C5D1-E9E7-0601-82D739B061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40FC90-4D42-7A72-5B50-661077FA87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105A4-ADB6-26FE-7B84-0E6A27FAB28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595FE6-5FED-8A84-15BC-A750CF16679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8EDA69-95D0-E56C-3BC3-1F2FFA6F971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C76DFD-D374-3E16-86B5-78E91730A61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63D57-7CC0-F3E2-9BDA-B28F09E2486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CB0B04-B08B-5475-4AD3-B0FEC6D93C2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B685A9-274A-9DA0-F562-C2B435CD9E1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038BDE-3D8F-BC67-EC7A-194EA0B72F9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EBA97D-542F-6EBD-E0A9-5780C282C20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D5E050-972D-E751-0546-19F43BF144A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676FDA-5521-E0A2-145E-B9C9B67B039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D9C03B-99D8-C2AF-A149-AD96CE6A292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88B960-0C27-DD7B-43E6-77D1C7E5063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EF063E-DC46-D85D-8665-B36A0D5475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650EF3-9BAC-5B36-2192-A86A9B030FF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4761624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0425401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99046550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45</a:t>
            </a:fld>
            <a:endParaRPr lang="fr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1717373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2815911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6426813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46</a:t>
            </a:fld>
            <a:endParaRPr lang="fr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483246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7921179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27277088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47</a:t>
            </a:fld>
            <a:endParaRPr lang="fr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689305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3056589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82964504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48</a:t>
            </a:fld>
            <a:endParaRPr lang="fr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971409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4235662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30294991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49</a:t>
            </a:fld>
            <a:endParaRPr lang="fr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798391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7607066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78794097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50</a:t>
            </a:fld>
            <a:endParaRPr lang="fr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316898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9988921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59659237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51</a:t>
            </a:fld>
            <a:endParaRPr lang="fr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8913572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2416562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35784319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52</a:t>
            </a:fld>
            <a:endParaRPr lang="fr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226386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7279747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28334338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53</a:t>
            </a:fld>
            <a:endParaRPr lang="fr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3753398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9898546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5983019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54</a:t>
            </a:fld>
            <a:endParaRPr lang="fr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40EB70-3026-5355-40BC-1062FADE79D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4382211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4081185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47113972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55</a:t>
            </a:fld>
            <a:endParaRPr lang="fr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4067303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1362300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9171263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56</a:t>
            </a:fld>
            <a:endParaRPr lang="fr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526047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6875587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61883514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57</a:t>
            </a:fld>
            <a:endParaRPr lang="fr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4413318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3576817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5821123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58</a:t>
            </a:fld>
            <a:endParaRPr lang="fr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3144016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7388647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32636966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59</a:t>
            </a:fld>
            <a:endParaRPr lang="fr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0538798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4587039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22412358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60</a:t>
            </a:fld>
            <a:endParaRPr lang="fr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157215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2388140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53445638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61</a:t>
            </a:fld>
            <a:endParaRPr lang="fr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805683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7599422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8218069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62</a:t>
            </a:fld>
            <a:endParaRPr lang="fr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264799" name="Espace réservé de l'image des diapositives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3087036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73133418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B1D6F2D-E16C-4431-987D-46E6C0057F57}" type="slidenum">
              <a:rPr lang="fr-CA"/>
              <a:t>63</a:t>
            </a:fld>
            <a:endParaRPr lang="fr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82663D-00BE-787A-96F7-EA2916B02E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A86DAF-63C7-6C24-9D3B-CB06252CC1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4E8CFE-AEDD-33A2-8640-5BD5E20066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E0C8F4-D69E-F3C3-A150-198EB6C618A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6BDEDB-3264-FD49-5F74-3207FA45D89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EFB3AC-8FF6-D026-F874-2A3DF928C0C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A06925-809B-406A-6C38-90778CFF001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F5BE40-1615-A238-35BF-C66E0F69F62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9BB07D-9167-3DB7-7021-369BC679092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D602D8-5B9B-F334-7270-37B0D565C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79" name="Titr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466277266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32611426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64397827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8763624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9918396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206058067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87060421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208107211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90112549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408787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79080855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71881074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1512978619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919035611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60378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33592882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75676831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1826656503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19143938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916948" name="Titr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655789192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88941250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490431452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312800464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33942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598675170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1697936666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1669851714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129343437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88699927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7818788" name="Titr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749904324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59545231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983806676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5537301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1977235431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39141313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250046258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233250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786785522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318791091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720984052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773267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1691475520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47270832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077418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95546994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942297888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27353159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787305357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41559803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0283468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370402537" name="Espace réservé pour une image 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CA"/>
          </a:p>
        </p:txBody>
      </p:sp>
      <p:sp>
        <p:nvSpPr>
          <p:cNvPr id="2146093756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1306957216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208821584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570249682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24538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CA"/>
          </a:p>
        </p:txBody>
      </p:sp>
      <p:sp>
        <p:nvSpPr>
          <p:cNvPr id="182267874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CA"/>
          </a:p>
        </p:txBody>
      </p:sp>
      <p:sp>
        <p:nvSpPr>
          <p:cNvPr id="1623178646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C39A3B6-06ED-49E7-92AB-D293AB26B526}" type="datetimeFigureOut">
              <a:rPr lang="fr-CA"/>
              <a:t>2024-10-29</a:t>
            </a:fld>
            <a:endParaRPr lang="fr-CA"/>
          </a:p>
        </p:txBody>
      </p:sp>
      <p:sp>
        <p:nvSpPr>
          <p:cNvPr id="1121999167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1703897109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11D11B7A-67AA-459F-B14A-606CDAEF8F4B}" type="slidenum">
              <a:rPr lang="fr-CA"/>
              <a:t>‹N°›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63451826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19521994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4285127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357728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9421905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pic>
        <p:nvPicPr>
          <p:cNvPr id="1598645947" name="Espace réservé du contenu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21721" y="1825624"/>
            <a:ext cx="4053810" cy="4351338"/>
          </a:xfrm>
          <a:prstGeom prst="rect">
            <a:avLst/>
          </a:prstGeom>
        </p:spPr>
      </p:pic>
      <p:pic>
        <p:nvPicPr>
          <p:cNvPr id="1190472285" name="Imag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5563" y="1963650"/>
            <a:ext cx="5425320" cy="4463592"/>
          </a:xfrm>
          <a:prstGeom prst="rect">
            <a:avLst/>
          </a:prstGeom>
        </p:spPr>
      </p:pic>
      <p:sp>
        <p:nvSpPr>
          <p:cNvPr id="16475226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Ajuster les préférences pour fermer la machine plutôt que de la mettre en suspend</a:t>
            </a:r>
            <a:endParaRPr/>
          </a:p>
        </p:txBody>
      </p:sp>
      <p:sp>
        <p:nvSpPr>
          <p:cNvPr id="181282486" name="Flèche : gauche 7"/>
          <p:cNvSpPr/>
          <p:nvPr/>
        </p:nvSpPr>
        <p:spPr bwMode="auto">
          <a:xfrm>
            <a:off x="8058886" y="2300140"/>
            <a:ext cx="1009649" cy="435728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095951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77192839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8111377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418969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8531314" name="Titre 1"/>
          <p:cNvSpPr>
            <a:spLocks noGrp="1"/>
          </p:cNvSpPr>
          <p:nvPr>
            <p:ph type="title"/>
          </p:nvPr>
        </p:nvSpPr>
        <p:spPr bwMode="auto">
          <a:xfrm>
            <a:off x="721151" y="1185256"/>
            <a:ext cx="10515600" cy="1325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Attention, si vous n’êtes pas sur un multiple de 2, vous devez être aligné sur un multiple de 12.</a:t>
            </a:r>
            <a:br>
              <a:rPr lang="fr-CA">
                <a:solidFill>
                  <a:schemeClr val="bg1"/>
                </a:solidFill>
              </a:rPr>
            </a:br>
            <a:br>
              <a:rPr lang="fr-CA">
                <a:solidFill>
                  <a:schemeClr val="bg1"/>
                </a:solidFill>
              </a:rPr>
            </a:br>
            <a:r>
              <a:rPr lang="fr-CA">
                <a:solidFill>
                  <a:schemeClr val="bg1"/>
                </a:solidFill>
              </a:rPr>
              <a:t>Exemple 4096MB : ok</a:t>
            </a:r>
            <a:br>
              <a:rPr lang="fr-CA">
                <a:solidFill>
                  <a:schemeClr val="bg1"/>
                </a:solidFill>
              </a:rPr>
            </a:br>
            <a:r>
              <a:rPr lang="fr-CA">
                <a:solidFill>
                  <a:schemeClr val="bg1"/>
                </a:solidFill>
              </a:rPr>
              <a:t>3072MB: ok</a:t>
            </a:r>
            <a:br>
              <a:rPr lang="fr-CA">
                <a:solidFill>
                  <a:schemeClr val="bg1"/>
                </a:solidFill>
              </a:rPr>
            </a:br>
            <a:r>
              <a:rPr lang="fr-CA">
                <a:solidFill>
                  <a:schemeClr val="bg1"/>
                </a:solidFill>
              </a:rPr>
              <a:t>3078MB : pas ok</a:t>
            </a:r>
            <a:endParaRPr/>
          </a:p>
        </p:txBody>
      </p:sp>
      <p:pic>
        <p:nvPicPr>
          <p:cNvPr id="973103083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16705" y="1423832"/>
            <a:ext cx="5400919" cy="5156078"/>
          </a:xfrm>
          <a:prstGeom prst="rect">
            <a:avLst/>
          </a:prstGeom>
        </p:spPr>
      </p:pic>
      <p:sp>
        <p:nvSpPr>
          <p:cNvPr id="1757721876" name="Flèche : gauche 8"/>
          <p:cNvSpPr/>
          <p:nvPr/>
        </p:nvSpPr>
        <p:spPr bwMode="auto">
          <a:xfrm>
            <a:off x="6938127" y="1718969"/>
            <a:ext cx="1074655" cy="637733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>
                <a:solidFill>
                  <a:schemeClr val="bg1"/>
                </a:solidFill>
              </a:rPr>
              <a:t>RAM</a:t>
            </a:r>
            <a:endParaRPr/>
          </a:p>
        </p:txBody>
      </p:sp>
      <p:sp>
        <p:nvSpPr>
          <p:cNvPr id="981906070" name="Flèche : gauche 2"/>
          <p:cNvSpPr/>
          <p:nvPr/>
        </p:nvSpPr>
        <p:spPr bwMode="auto">
          <a:xfrm>
            <a:off x="9742969" y="1969973"/>
            <a:ext cx="1074655" cy="637733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88891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8156800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7378276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176849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2743808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Terminaison de la création.</a:t>
            </a:r>
            <a:endParaRPr/>
          </a:p>
        </p:txBody>
      </p:sp>
      <p:pic>
        <p:nvPicPr>
          <p:cNvPr id="1033426415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07061" y="1690688"/>
            <a:ext cx="4076699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910120278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842450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6930039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630518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28111869" name="Imag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18565" y="1690688"/>
            <a:ext cx="5473435" cy="5293150"/>
          </a:xfrm>
          <a:prstGeom prst="rect">
            <a:avLst/>
          </a:prstGeom>
        </p:spPr>
      </p:pic>
      <p:sp>
        <p:nvSpPr>
          <p:cNvPr id="2037855853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/>
              <a:t>Mettre un iso dans le lecteur cd.</a:t>
            </a:r>
            <a:endParaRPr/>
          </a:p>
        </p:txBody>
      </p:sp>
      <p:sp>
        <p:nvSpPr>
          <p:cNvPr id="189798546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endParaRPr lang="fr-CA"/>
          </a:p>
        </p:txBody>
      </p:sp>
      <p:pic>
        <p:nvPicPr>
          <p:cNvPr id="699045589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1362356"/>
            <a:ext cx="7039957" cy="5830114"/>
          </a:xfrm>
          <a:prstGeom prst="rect">
            <a:avLst/>
          </a:prstGeom>
        </p:spPr>
      </p:pic>
      <p:sp>
        <p:nvSpPr>
          <p:cNvPr id="1150557988" name="Flèche : gauche 5"/>
          <p:cNvSpPr/>
          <p:nvPr/>
        </p:nvSpPr>
        <p:spPr bwMode="auto">
          <a:xfrm>
            <a:off x="3051781" y="2535811"/>
            <a:ext cx="1574276" cy="68815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927105821" name="Flèche : gauche 6"/>
          <p:cNvSpPr/>
          <p:nvPr/>
        </p:nvSpPr>
        <p:spPr bwMode="auto">
          <a:xfrm>
            <a:off x="5061261" y="6232690"/>
            <a:ext cx="1574276" cy="68815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876007795" name="Flèche : gauche 7"/>
          <p:cNvSpPr/>
          <p:nvPr/>
        </p:nvSpPr>
        <p:spPr bwMode="auto">
          <a:xfrm>
            <a:off x="11993105" y="3084922"/>
            <a:ext cx="1574276" cy="68815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336585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719856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0922113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54727515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3567818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Démarrer la machine virtuelle</a:t>
            </a:r>
            <a:endParaRPr/>
          </a:p>
        </p:txBody>
      </p:sp>
      <p:sp>
        <p:nvSpPr>
          <p:cNvPr id="178676119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pic>
        <p:nvPicPr>
          <p:cNvPr id="626478390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3152" y="1825625"/>
            <a:ext cx="5619763" cy="4610500"/>
          </a:xfrm>
          <a:prstGeom prst="rect">
            <a:avLst/>
          </a:prstGeom>
        </p:spPr>
      </p:pic>
      <p:sp>
        <p:nvSpPr>
          <p:cNvPr id="188154754" name="Flèche : gauche 5"/>
          <p:cNvSpPr/>
          <p:nvPr/>
        </p:nvSpPr>
        <p:spPr bwMode="auto">
          <a:xfrm>
            <a:off x="4401384" y="5374850"/>
            <a:ext cx="1574276" cy="68815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1335185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849591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6560598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3395212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977003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Les avertissements d’usage</a:t>
            </a:r>
            <a:endParaRPr/>
          </a:p>
        </p:txBody>
      </p:sp>
      <p:sp>
        <p:nvSpPr>
          <p:cNvPr id="92717900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082592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Trop détaillée, simplement mentionner que vous ne souhaitez plus avoir l’information</a:t>
            </a:r>
            <a:endParaRPr/>
          </a:p>
        </p:txBody>
      </p:sp>
      <p:pic>
        <p:nvPicPr>
          <p:cNvPr id="1199999903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25942" y="1569419"/>
            <a:ext cx="5875024" cy="486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01188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825798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8320145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4562896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069704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Accéder au bios de VMWare</a:t>
            </a:r>
            <a:endParaRPr/>
          </a:p>
        </p:txBody>
      </p:sp>
      <p:sp>
        <p:nvSpPr>
          <p:cNvPr id="2138323638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648200" cy="435133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VMWare </a:t>
            </a:r>
            <a:r>
              <a:rPr lang="fr-CA">
                <a:solidFill>
                  <a:schemeClr val="bg1"/>
                </a:solidFill>
              </a:rPr>
              <a:t>player</a:t>
            </a:r>
            <a:r>
              <a:rPr lang="fr-CA">
                <a:solidFill>
                  <a:schemeClr val="bg1"/>
                </a:solidFill>
              </a:rPr>
              <a:t> fait un « P.O.S.T » comme sur un vrai ordinateur.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Vous pouvez « Esc » pour accéder aux différents menus.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Attention: Si vous n’avez pas sélectionné Windows à la création de la machine virtuelle il y a de forte chance que vous soyez en « bios </a:t>
            </a:r>
            <a:r>
              <a:rPr lang="fr-CA">
                <a:solidFill>
                  <a:schemeClr val="bg1"/>
                </a:solidFill>
              </a:rPr>
              <a:t>legacy</a:t>
            </a:r>
            <a:r>
              <a:rPr lang="fr-CA">
                <a:solidFill>
                  <a:schemeClr val="bg1"/>
                </a:solidFill>
              </a:rPr>
              <a:t> » et non en </a:t>
            </a:r>
            <a:r>
              <a:rPr lang="fr-CA">
                <a:solidFill>
                  <a:schemeClr val="bg1"/>
                </a:solidFill>
              </a:rPr>
              <a:t>uefi</a:t>
            </a:r>
            <a:r>
              <a:rPr lang="fr-CA">
                <a:solidFill>
                  <a:schemeClr val="bg1"/>
                </a:solidFill>
              </a:rPr>
              <a:t>.</a:t>
            </a:r>
            <a:endParaRPr/>
          </a:p>
        </p:txBody>
      </p:sp>
      <p:pic>
        <p:nvPicPr>
          <p:cNvPr id="472915548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00529" y="1690688"/>
            <a:ext cx="6115050" cy="511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2363338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7640898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9605327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069638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090875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Sortir de la machine virtuelle</a:t>
            </a:r>
            <a:endParaRPr/>
          </a:p>
        </p:txBody>
      </p:sp>
      <p:sp>
        <p:nvSpPr>
          <p:cNvPr id="874017160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Quand la souris et le clavier sont capturé par la machine virtuelle. Appuyer sur </a:t>
            </a:r>
            <a:r>
              <a:rPr lang="fr-CA" b="1">
                <a:solidFill>
                  <a:schemeClr val="bg1"/>
                </a:solidFill>
              </a:rPr>
              <a:t>ctrl + alt </a:t>
            </a:r>
            <a:r>
              <a:rPr lang="fr-CA">
                <a:solidFill>
                  <a:schemeClr val="bg1"/>
                </a:solidFill>
              </a:rPr>
              <a:t>en même temps pour libérer le clavier et la souris de la machine virtuelle.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40729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086812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4053105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34082401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6551361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Faire attention à la création de la machine virtuelle</a:t>
            </a:r>
            <a:endParaRPr/>
          </a:p>
        </p:txBody>
      </p:sp>
      <p:sp>
        <p:nvSpPr>
          <p:cNvPr id="131767463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S’assurer de faire la distinction entre un disque et la mémoire vive.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2301245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0873559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881562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4327832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83645308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Installation de Windows 11 et de linux </a:t>
            </a:r>
            <a:r>
              <a:rPr lang="fr-CA">
                <a:solidFill>
                  <a:schemeClr val="bg1"/>
                </a:solidFill>
              </a:rPr>
              <a:t>ubuntu</a:t>
            </a:r>
            <a:r>
              <a:rPr lang="fr-CA">
                <a:solidFill>
                  <a:schemeClr val="bg1"/>
                </a:solidFill>
              </a:rPr>
              <a:t> en « dual boot 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66884008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04084165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0071840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17646581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3080463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S’assurer d’avoir une machine virtuelle qui a le TPM à la création</a:t>
            </a:r>
            <a:endParaRPr/>
          </a:p>
        </p:txBody>
      </p:sp>
      <p:pic>
        <p:nvPicPr>
          <p:cNvPr id="2143923556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23346" y="1027906"/>
            <a:ext cx="5811367" cy="5619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75717969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6047828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5762045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08432387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7899145" name="Espace réservé du contenu 5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22448463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Si vous êtes un seigneur des ténèbres…</a:t>
            </a:r>
            <a:endParaRPr/>
          </a:p>
        </p:txBody>
      </p:sp>
      <p:pic>
        <p:nvPicPr>
          <p:cNvPr id="1321427347" name="Espace réservé du contenu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17972" y="1902848"/>
            <a:ext cx="4053810" cy="4351338"/>
          </a:xfrm>
          <a:prstGeom prst="rect">
            <a:avLst/>
          </a:prstGeom>
        </p:spPr>
      </p:pic>
      <p:sp>
        <p:nvSpPr>
          <p:cNvPr id="1233340626" name="Flèche : gauche 8"/>
          <p:cNvSpPr/>
          <p:nvPr/>
        </p:nvSpPr>
        <p:spPr bwMode="auto">
          <a:xfrm>
            <a:off x="4394005" y="5467546"/>
            <a:ext cx="1214944" cy="585313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47871881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9442166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05395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2593267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8470873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Installer Windows 11 comme déjà appris. Cela étant dit laissez-vous un disque plus gros de base pour avoir Windows et linux en même temps.</a:t>
            </a:r>
            <a:endParaRPr/>
          </a:p>
        </p:txBody>
      </p:sp>
      <p:sp>
        <p:nvSpPr>
          <p:cNvPr id="1096246871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Windows ±64gb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Linux 20 </a:t>
            </a:r>
            <a:r>
              <a:rPr lang="fr-CA">
                <a:solidFill>
                  <a:schemeClr val="bg1"/>
                </a:solidFill>
              </a:rPr>
              <a:t>gb</a:t>
            </a:r>
            <a:r>
              <a:rPr lang="fr-CA">
                <a:solidFill>
                  <a:schemeClr val="bg1"/>
                </a:solidFill>
              </a:rPr>
              <a:t>.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Donc on parle d’un disque de ±85gb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Cela étant dit, comme on va jouer avec des partitions les fichiers risque de grossir assez vite sur votre portable, attention.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3749930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1004986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8850968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488950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7950458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Zut, disque trop petit !</a:t>
            </a:r>
            <a:endParaRPr/>
          </a:p>
        </p:txBody>
      </p:sp>
      <p:sp>
        <p:nvSpPr>
          <p:cNvPr id="1773528620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Une fois la machine fermée vous pouvez éditer la grosseur du disque avec le menu « Expand »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pic>
        <p:nvPicPr>
          <p:cNvPr id="1797723594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19591" y="2235263"/>
            <a:ext cx="4541820" cy="4351338"/>
          </a:xfrm>
          <a:prstGeom prst="rect">
            <a:avLst/>
          </a:prstGeom>
        </p:spPr>
      </p:pic>
      <p:sp>
        <p:nvSpPr>
          <p:cNvPr id="1140421325" name="Flèche : droite 5"/>
          <p:cNvSpPr/>
          <p:nvPr/>
        </p:nvSpPr>
        <p:spPr bwMode="auto">
          <a:xfrm>
            <a:off x="9775596" y="4204355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564545431" name="Flèche : droite 6"/>
          <p:cNvSpPr/>
          <p:nvPr/>
        </p:nvSpPr>
        <p:spPr bwMode="auto">
          <a:xfrm>
            <a:off x="8089769" y="512032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311506867" name="Imag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00355" y="5043340"/>
            <a:ext cx="3631202" cy="1543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423946505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947085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6253910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4090140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570158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Installez Windows mais seulement sur la moitié du disque !</a:t>
            </a:r>
            <a:endParaRPr/>
          </a:p>
        </p:txBody>
      </p:sp>
      <p:sp>
        <p:nvSpPr>
          <p:cNvPr id="1392269886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866916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Laissez-vous de la place pour linux ensuite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pic>
        <p:nvPicPr>
          <p:cNvPr id="161574167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4232" y="2176844"/>
            <a:ext cx="6677957" cy="4953691"/>
          </a:xfrm>
          <a:prstGeom prst="rect">
            <a:avLst/>
          </a:prstGeom>
        </p:spPr>
      </p:pic>
      <p:sp>
        <p:nvSpPr>
          <p:cNvPr id="702288522" name="Flèche : droite 5"/>
          <p:cNvSpPr/>
          <p:nvPr/>
        </p:nvSpPr>
        <p:spPr bwMode="auto">
          <a:xfrm rot="16199999">
            <a:off x="4825478" y="578602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785026978" name="Image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746074" y="1693120"/>
            <a:ext cx="6335009" cy="4906060"/>
          </a:xfrm>
          <a:prstGeom prst="rect">
            <a:avLst/>
          </a:prstGeom>
        </p:spPr>
      </p:pic>
      <p:sp>
        <p:nvSpPr>
          <p:cNvPr id="1248138452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543802514" name="Flèche : droite 14"/>
          <p:cNvSpPr/>
          <p:nvPr/>
        </p:nvSpPr>
        <p:spPr bwMode="auto">
          <a:xfrm rot="16199999">
            <a:off x="10149118" y="3643075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440272064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3942510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7185098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237025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73959860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Installez Windows mais seulement sur la moitié du disque !</a:t>
            </a:r>
            <a:endParaRPr/>
          </a:p>
        </p:txBody>
      </p:sp>
      <p:sp>
        <p:nvSpPr>
          <p:cNvPr id="105947359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11365165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Appliquez les changements. L’installateur va créer des partitions supplémentaires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985304760" name="Flèche : droite 5"/>
          <p:cNvSpPr/>
          <p:nvPr/>
        </p:nvSpPr>
        <p:spPr bwMode="auto">
          <a:xfrm rot="16199999">
            <a:off x="4825478" y="578602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923800435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954610649" name="Flèche : droite 14"/>
          <p:cNvSpPr/>
          <p:nvPr/>
        </p:nvSpPr>
        <p:spPr bwMode="auto">
          <a:xfrm rot="16199999">
            <a:off x="10149118" y="3643075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2038431432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7820" y="2752227"/>
            <a:ext cx="5847681" cy="4316145"/>
          </a:xfrm>
          <a:prstGeom prst="rect">
            <a:avLst/>
          </a:prstGeom>
        </p:spPr>
      </p:pic>
      <p:pic>
        <p:nvPicPr>
          <p:cNvPr id="531494550" name="Imag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32130" y="2400471"/>
            <a:ext cx="6201640" cy="466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668540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841468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062128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923906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8230556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Installez Windows mais seulement sur la moitié du disque !</a:t>
            </a:r>
            <a:endParaRPr/>
          </a:p>
        </p:txBody>
      </p:sp>
      <p:sp>
        <p:nvSpPr>
          <p:cNvPr id="140860011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242848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On va se garder de la place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Attention de choisir la bonne partition pour Windows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38662645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481358785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77071" y="2034125"/>
            <a:ext cx="6173061" cy="4610743"/>
          </a:xfrm>
          <a:prstGeom prst="rect">
            <a:avLst/>
          </a:prstGeom>
        </p:spPr>
      </p:pic>
      <p:sp>
        <p:nvSpPr>
          <p:cNvPr id="2097413910" name="Flèche : droite 7"/>
          <p:cNvSpPr/>
          <p:nvPr/>
        </p:nvSpPr>
        <p:spPr bwMode="auto">
          <a:xfrm>
            <a:off x="3940405" y="3845690"/>
            <a:ext cx="1838226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Pour c:</a:t>
            </a:r>
            <a:endParaRPr/>
          </a:p>
        </p:txBody>
      </p:sp>
      <p:sp>
        <p:nvSpPr>
          <p:cNvPr id="418323202" name="Flèche : droite 10"/>
          <p:cNvSpPr/>
          <p:nvPr/>
        </p:nvSpPr>
        <p:spPr bwMode="auto">
          <a:xfrm>
            <a:off x="3940405" y="4270357"/>
            <a:ext cx="1838226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Pour linux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52134797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20003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0424628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9502498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947654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Installez Windows mais seulement sur la moitié du disque !</a:t>
            </a:r>
            <a:endParaRPr/>
          </a:p>
        </p:txBody>
      </p:sp>
      <p:sp>
        <p:nvSpPr>
          <p:cNvPr id="91480194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242848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On va se garder de la place</a:t>
            </a:r>
            <a:endParaRPr/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Attention de choisir la bonne partition pour Windows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711023168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544842564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77071" y="2034125"/>
            <a:ext cx="6173061" cy="4610743"/>
          </a:xfrm>
          <a:prstGeom prst="rect">
            <a:avLst/>
          </a:prstGeom>
        </p:spPr>
      </p:pic>
      <p:sp>
        <p:nvSpPr>
          <p:cNvPr id="1772900994" name="Flèche : droite 7"/>
          <p:cNvSpPr/>
          <p:nvPr/>
        </p:nvSpPr>
        <p:spPr bwMode="auto">
          <a:xfrm>
            <a:off x="3940405" y="3845690"/>
            <a:ext cx="1838226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Pour c:</a:t>
            </a:r>
            <a:endParaRPr/>
          </a:p>
        </p:txBody>
      </p:sp>
      <p:sp>
        <p:nvSpPr>
          <p:cNvPr id="206781848" name="Flèche : droite 10"/>
          <p:cNvSpPr/>
          <p:nvPr/>
        </p:nvSpPr>
        <p:spPr bwMode="auto">
          <a:xfrm>
            <a:off x="3940405" y="4270357"/>
            <a:ext cx="1838226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Pour linux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41963057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9923558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10950683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1306607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2895874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Une fois l’installation de Windows terminée on installe linux Ubuntu</a:t>
            </a:r>
            <a:endParaRPr/>
          </a:p>
        </p:txBody>
      </p:sp>
      <p:sp>
        <p:nvSpPr>
          <p:cNvPr id="196914972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242848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Mettre l’iso de linux dans le lecteur cd et démarrer la machine en maintenant f2 enfoncé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237813859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767621009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48669" y="3215272"/>
            <a:ext cx="7011378" cy="2152950"/>
          </a:xfrm>
          <a:prstGeom prst="rect">
            <a:avLst/>
          </a:prstGeom>
        </p:spPr>
      </p:pic>
      <p:sp>
        <p:nvSpPr>
          <p:cNvPr id="598324628" name="Flèche : droite 10"/>
          <p:cNvSpPr/>
          <p:nvPr/>
        </p:nvSpPr>
        <p:spPr bwMode="auto">
          <a:xfrm>
            <a:off x="6693032" y="4410932"/>
            <a:ext cx="1838226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Pour linux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705046389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0690984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5194348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4704649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5783460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Une fois l’installation de Windows terminée on installe linux Ubuntu</a:t>
            </a:r>
            <a:endParaRPr/>
          </a:p>
        </p:txBody>
      </p:sp>
      <p:sp>
        <p:nvSpPr>
          <p:cNvPr id="1782655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242848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Mettre l’iso de linux dans le lecteur cd et démarrer la machine en maintenant tapant sur f2 souvent.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La difficulté ici est de cliquer dans la machine virtuelle assez vite pour faire f2.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868790217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32391630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94135" y="1521133"/>
            <a:ext cx="6449325" cy="5210902"/>
          </a:xfrm>
          <a:prstGeom prst="rect">
            <a:avLst/>
          </a:prstGeom>
        </p:spPr>
      </p:pic>
      <p:sp>
        <p:nvSpPr>
          <p:cNvPr id="1329847022" name="Flèche : droite 10"/>
          <p:cNvSpPr/>
          <p:nvPr/>
        </p:nvSpPr>
        <p:spPr bwMode="auto">
          <a:xfrm>
            <a:off x="5081047" y="2846696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Choisir le cd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093515139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057017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336943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927096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369949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Une fois l’installation de Windows terminée on installe linux Ubuntu</a:t>
            </a:r>
            <a:endParaRPr/>
          </a:p>
        </p:txBody>
      </p:sp>
      <p:sp>
        <p:nvSpPr>
          <p:cNvPr id="144273034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4607083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Essayer ou installer Ubuntu</a:t>
            </a:r>
            <a:endParaRPr/>
          </a:p>
        </p:txBody>
      </p:sp>
      <p:sp>
        <p:nvSpPr>
          <p:cNvPr id="611094722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403099697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43250" y="1690688"/>
            <a:ext cx="6746717" cy="5021625"/>
          </a:xfrm>
          <a:prstGeom prst="rect">
            <a:avLst/>
          </a:prstGeom>
        </p:spPr>
      </p:pic>
      <p:sp>
        <p:nvSpPr>
          <p:cNvPr id="90981307" name="Flèche : droite 10"/>
          <p:cNvSpPr/>
          <p:nvPr/>
        </p:nvSpPr>
        <p:spPr bwMode="auto">
          <a:xfrm>
            <a:off x="5665509" y="3428786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82840728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0012548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914113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9399602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27134848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Ubuntu a besoin d’un moment de réflexion dans le noir</a:t>
            </a:r>
            <a:endParaRPr/>
          </a:p>
        </p:txBody>
      </p:sp>
      <p:sp>
        <p:nvSpPr>
          <p:cNvPr id="99626776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4607083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Totalement normal, laissez lui 2  minutes.</a:t>
            </a:r>
            <a:endParaRPr/>
          </a:p>
        </p:txBody>
      </p:sp>
      <p:sp>
        <p:nvSpPr>
          <p:cNvPr id="150585803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616960932" name="Flèche : droite 10"/>
          <p:cNvSpPr/>
          <p:nvPr/>
        </p:nvSpPr>
        <p:spPr bwMode="auto">
          <a:xfrm>
            <a:off x="5665509" y="3428786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664510629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45282" y="1290017"/>
            <a:ext cx="6549845" cy="4890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239649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6143590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2055538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7293400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884801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Création d’une machine virtuelle</a:t>
            </a:r>
            <a:endParaRPr/>
          </a:p>
        </p:txBody>
      </p:sp>
      <p:pic>
        <p:nvPicPr>
          <p:cNvPr id="194733794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1525331"/>
            <a:ext cx="6021514" cy="4967544"/>
          </a:xfrm>
          <a:prstGeom prst="rect">
            <a:avLst/>
          </a:prstGeom>
        </p:spPr>
      </p:pic>
      <p:pic>
        <p:nvPicPr>
          <p:cNvPr id="2079848128" name="Image 10"/>
          <p:cNvPicPr>
            <a:picLocks noChangeAspect="1"/>
          </p:cNvPicPr>
          <p:nvPr/>
        </p:nvPicPr>
        <p:blipFill>
          <a:blip r:embed="rId4"/>
          <a:srcRect l="0" t="1703" r="3542" b="0"/>
          <a:stretch/>
        </p:blipFill>
        <p:spPr bwMode="auto">
          <a:xfrm>
            <a:off x="7069445" y="1904214"/>
            <a:ext cx="3978770" cy="4120199"/>
          </a:xfrm>
          <a:prstGeom prst="rect">
            <a:avLst/>
          </a:prstGeom>
        </p:spPr>
      </p:pic>
      <p:sp>
        <p:nvSpPr>
          <p:cNvPr id="2001419818" name="Flèche : gauche 12"/>
          <p:cNvSpPr/>
          <p:nvPr/>
        </p:nvSpPr>
        <p:spPr bwMode="auto">
          <a:xfrm>
            <a:off x="10138856" y="4675694"/>
            <a:ext cx="1214944" cy="585313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500084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885778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040304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8112259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02289431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Ubuntu a besoin d’un moment de réflexion dans le noir</a:t>
            </a:r>
            <a:endParaRPr/>
          </a:p>
        </p:txBody>
      </p:sp>
      <p:sp>
        <p:nvSpPr>
          <p:cNvPr id="212127823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Totalement normal, laissez lui 2  minutes.</a:t>
            </a:r>
            <a:endParaRPr/>
          </a:p>
        </p:txBody>
      </p:sp>
      <p:sp>
        <p:nvSpPr>
          <p:cNvPr id="842055808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498938549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51113" y="2509990"/>
            <a:ext cx="5191032" cy="3875755"/>
          </a:xfrm>
          <a:prstGeom prst="rect">
            <a:avLst/>
          </a:prstGeom>
        </p:spPr>
      </p:pic>
      <p:pic>
        <p:nvPicPr>
          <p:cNvPr id="520898679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30349" y="2397663"/>
            <a:ext cx="6473981" cy="4373354"/>
          </a:xfrm>
          <a:prstGeom prst="rect">
            <a:avLst/>
          </a:prstGeom>
        </p:spPr>
      </p:pic>
      <p:sp>
        <p:nvSpPr>
          <p:cNvPr id="477987683" name="Flèche : droite 10"/>
          <p:cNvSpPr/>
          <p:nvPr/>
        </p:nvSpPr>
        <p:spPr bwMode="auto">
          <a:xfrm>
            <a:off x="4563347" y="3899386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951426549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4403788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5127922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66280619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183260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11523350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88538170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248265516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519" y="0"/>
            <a:ext cx="10203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465469706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7626945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0418804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403580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268304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549936691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2130263600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319066365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56515" y="0"/>
            <a:ext cx="10278970" cy="6858000"/>
          </a:xfrm>
          <a:prstGeom prst="rect">
            <a:avLst/>
          </a:prstGeom>
        </p:spPr>
      </p:pic>
      <p:sp>
        <p:nvSpPr>
          <p:cNvPr id="10414771" name="Flèche : droite 5"/>
          <p:cNvSpPr/>
          <p:nvPr/>
        </p:nvSpPr>
        <p:spPr bwMode="auto">
          <a:xfrm>
            <a:off x="3771495" y="3570780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534325803" name="Flèche : droite 7"/>
          <p:cNvSpPr/>
          <p:nvPr/>
        </p:nvSpPr>
        <p:spPr bwMode="auto">
          <a:xfrm>
            <a:off x="3771494" y="4309843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88138988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2423568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396979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5123845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9768163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68116843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2049935539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680715310" name="Flèche : droite 7"/>
          <p:cNvSpPr/>
          <p:nvPr/>
        </p:nvSpPr>
        <p:spPr bwMode="auto">
          <a:xfrm>
            <a:off x="3771494" y="4309843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560738654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50599" y="0"/>
            <a:ext cx="10247311" cy="6858000"/>
          </a:xfrm>
          <a:prstGeom prst="rect">
            <a:avLst/>
          </a:prstGeom>
        </p:spPr>
      </p:pic>
      <p:sp>
        <p:nvSpPr>
          <p:cNvPr id="1863208814" name="Flèche : droite 5"/>
          <p:cNvSpPr/>
          <p:nvPr/>
        </p:nvSpPr>
        <p:spPr bwMode="auto">
          <a:xfrm>
            <a:off x="3865763" y="4221230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110216306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96692404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3406360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67740379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9860045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262392576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329396234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675326191" name="Flèche : droite 7"/>
          <p:cNvSpPr/>
          <p:nvPr/>
        </p:nvSpPr>
        <p:spPr bwMode="auto">
          <a:xfrm>
            <a:off x="3771494" y="4309843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31369342" name="Imag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81643" y="0"/>
            <a:ext cx="9428713" cy="6858000"/>
          </a:xfrm>
          <a:prstGeom prst="rect">
            <a:avLst/>
          </a:prstGeom>
        </p:spPr>
      </p:pic>
      <p:sp>
        <p:nvSpPr>
          <p:cNvPr id="721812472" name="Flèche : droite 5"/>
          <p:cNvSpPr/>
          <p:nvPr/>
        </p:nvSpPr>
        <p:spPr bwMode="auto">
          <a:xfrm>
            <a:off x="4176868" y="3122414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68976094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740484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1428603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2484446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2869795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86865309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938701375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964803339" name="Flèche : droite 7"/>
          <p:cNvSpPr/>
          <p:nvPr/>
        </p:nvSpPr>
        <p:spPr bwMode="auto">
          <a:xfrm>
            <a:off x="3771494" y="4309843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333747421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86388" y="0"/>
            <a:ext cx="9819224" cy="6858000"/>
          </a:xfrm>
          <a:prstGeom prst="rect">
            <a:avLst/>
          </a:prstGeom>
        </p:spPr>
      </p:pic>
      <p:sp>
        <p:nvSpPr>
          <p:cNvPr id="912583286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0464134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509144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021977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45948326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2345297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31251661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417692056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85755536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2123919543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66439" y="0"/>
            <a:ext cx="10259121" cy="6858000"/>
          </a:xfrm>
          <a:prstGeom prst="rect">
            <a:avLst/>
          </a:prstGeom>
        </p:spPr>
      </p:pic>
      <p:sp>
        <p:nvSpPr>
          <p:cNvPr id="801492710" name="Flèche : droite 7"/>
          <p:cNvSpPr/>
          <p:nvPr/>
        </p:nvSpPr>
        <p:spPr bwMode="auto">
          <a:xfrm>
            <a:off x="3758149" y="2385248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ICI !!!!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97507771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8778539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874606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28980005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60465358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3716035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8" y="1825625"/>
            <a:ext cx="8004143" cy="65902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999029267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698872611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327487335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93307" y="37886"/>
            <a:ext cx="9684774" cy="6858000"/>
          </a:xfrm>
          <a:prstGeom prst="rect">
            <a:avLst/>
          </a:prstGeom>
        </p:spPr>
      </p:pic>
      <p:sp>
        <p:nvSpPr>
          <p:cNvPr id="1574240141" name="Flèche : droite 7"/>
          <p:cNvSpPr/>
          <p:nvPr/>
        </p:nvSpPr>
        <p:spPr bwMode="auto">
          <a:xfrm>
            <a:off x="4533112" y="2376850"/>
            <a:ext cx="2209191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2138664731" name="Flèche : droite 6"/>
          <p:cNvSpPr/>
          <p:nvPr/>
        </p:nvSpPr>
        <p:spPr bwMode="auto">
          <a:xfrm>
            <a:off x="4524866" y="2854143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976795509" name="Flèche : droite 10"/>
          <p:cNvSpPr/>
          <p:nvPr/>
        </p:nvSpPr>
        <p:spPr bwMode="auto">
          <a:xfrm>
            <a:off x="4522554" y="332617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353925711" name="Flèche : droite 14"/>
          <p:cNvSpPr/>
          <p:nvPr/>
        </p:nvSpPr>
        <p:spPr bwMode="auto">
          <a:xfrm>
            <a:off x="4722088" y="467982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Important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46578919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59016971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5717527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7847222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1108784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42970641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988445416" name="Image 1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99267" y="9769"/>
            <a:ext cx="9554239" cy="6858000"/>
          </a:xfrm>
          <a:prstGeom prst="rect">
            <a:avLst/>
          </a:prstGeom>
        </p:spPr>
      </p:pic>
      <p:sp>
        <p:nvSpPr>
          <p:cNvPr id="788220882" name="Flèche : droite 7"/>
          <p:cNvSpPr/>
          <p:nvPr/>
        </p:nvSpPr>
        <p:spPr bwMode="auto">
          <a:xfrm>
            <a:off x="612006" y="1442641"/>
            <a:ext cx="3085480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Oui Victoriaville /Toronto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81405350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19659924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400597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79742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5912320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848668126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0" y="1792312"/>
            <a:ext cx="5119541" cy="17120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Sata</a:t>
            </a:r>
            <a:r>
              <a:rPr lang="fr-CA">
                <a:solidFill>
                  <a:schemeClr val="bg1"/>
                </a:solidFill>
              </a:rPr>
              <a:t> vs </a:t>
            </a:r>
            <a:r>
              <a:rPr lang="fr-CA">
                <a:solidFill>
                  <a:schemeClr val="bg1"/>
                </a:solidFill>
              </a:rPr>
              <a:t>nvme</a:t>
            </a:r>
            <a:endParaRPr lang="fr-CA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/dev/</a:t>
            </a:r>
            <a:r>
              <a:rPr lang="fr-CA">
                <a:solidFill>
                  <a:schemeClr val="bg1"/>
                </a:solidFill>
              </a:rPr>
              <a:t>sda</a:t>
            </a:r>
            <a:endParaRPr lang="fr-CA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/dev/sda1</a:t>
            </a:r>
            <a:endParaRPr/>
          </a:p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/dev/</a:t>
            </a:r>
            <a:r>
              <a:rPr lang="fr-CA">
                <a:solidFill>
                  <a:schemeClr val="bg1"/>
                </a:solidFill>
              </a:rPr>
              <a:t>nvme</a:t>
            </a:r>
            <a:endParaRPr lang="fr-CA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/dev/nvme0n1p1</a:t>
            </a:r>
            <a:endParaRPr/>
          </a:p>
        </p:txBody>
      </p:sp>
      <p:sp>
        <p:nvSpPr>
          <p:cNvPr id="1528865194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72434466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976221535" name="Flèche : droite 6"/>
          <p:cNvSpPr/>
          <p:nvPr/>
        </p:nvSpPr>
        <p:spPr bwMode="auto">
          <a:xfrm>
            <a:off x="4524866" y="2854143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788894540" name="Flèche : droite 10"/>
          <p:cNvSpPr/>
          <p:nvPr/>
        </p:nvSpPr>
        <p:spPr bwMode="auto">
          <a:xfrm>
            <a:off x="4522554" y="332617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1141651033" name="Flèche : droite 14"/>
          <p:cNvSpPr/>
          <p:nvPr/>
        </p:nvSpPr>
        <p:spPr bwMode="auto">
          <a:xfrm>
            <a:off x="4722088" y="467982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Important</a:t>
            </a:r>
            <a:endParaRPr/>
          </a:p>
        </p:txBody>
      </p:sp>
      <p:pic>
        <p:nvPicPr>
          <p:cNvPr id="1087721819" name="Image 1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60068" y="37886"/>
            <a:ext cx="9631932" cy="6858000"/>
          </a:xfrm>
          <a:prstGeom prst="rect">
            <a:avLst/>
          </a:prstGeom>
        </p:spPr>
      </p:pic>
      <p:sp>
        <p:nvSpPr>
          <p:cNvPr id="793200718" name="Flèche : droite 7"/>
          <p:cNvSpPr/>
          <p:nvPr/>
        </p:nvSpPr>
        <p:spPr bwMode="auto">
          <a:xfrm>
            <a:off x="386499" y="3326172"/>
            <a:ext cx="6788680" cy="351036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 b="1"/>
              <a:t>Nvme0 </a:t>
            </a:r>
            <a:r>
              <a:rPr lang="fr-CA" u="sng"/>
              <a:t>n1 </a:t>
            </a:r>
            <a:r>
              <a:rPr lang="fr-CA" b="1"/>
              <a:t>p1</a:t>
            </a:r>
            <a:r>
              <a:rPr lang="fr-CA"/>
              <a:t> =</a:t>
            </a:r>
            <a:endParaRPr/>
          </a:p>
          <a:p>
            <a:pPr algn="ctr">
              <a:defRPr/>
            </a:pPr>
            <a:r>
              <a:rPr lang="fr-CA"/>
              <a:t>Contrôleur 0</a:t>
            </a:r>
            <a:endParaRPr/>
          </a:p>
          <a:p>
            <a:pPr algn="ctr">
              <a:defRPr/>
            </a:pPr>
            <a:r>
              <a:rPr lang="fr-CA"/>
              <a:t>Disque numéro 1</a:t>
            </a:r>
            <a:endParaRPr/>
          </a:p>
          <a:p>
            <a:pPr algn="ctr">
              <a:defRPr/>
            </a:pPr>
            <a:r>
              <a:rPr lang="fr-CA"/>
              <a:t>Partition 1</a:t>
            </a:r>
            <a:endParaRPr/>
          </a:p>
          <a:p>
            <a:pPr algn="ctr">
              <a:defRPr/>
            </a:pPr>
            <a:r>
              <a:rPr lang="fr-CA"/>
              <a:t>Ici on a « / » (la racine) qui est sur la partition nvmen1p5</a:t>
            </a:r>
            <a:endParaRPr/>
          </a:p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594474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5904936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3479389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441862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476809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Si vous installez une machine qui va avoir besoin d’un TPM sélectionnez </a:t>
            </a:r>
            <a:r>
              <a:rPr lang="fr-CA">
                <a:solidFill>
                  <a:schemeClr val="bg1"/>
                </a:solidFill>
              </a:rPr>
              <a:t>windows</a:t>
            </a:r>
            <a:r>
              <a:rPr lang="fr-CA">
                <a:solidFill>
                  <a:schemeClr val="bg1"/>
                </a:solidFill>
              </a:rPr>
              <a:t> 11 immédiatement.</a:t>
            </a:r>
            <a:endParaRPr/>
          </a:p>
        </p:txBody>
      </p:sp>
      <p:sp>
        <p:nvSpPr>
          <p:cNvPr id="70057719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5449478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Installer un TPM après la création d’une machine est difficile. Donc simplifiez-vous la vie.</a:t>
            </a:r>
            <a:endParaRPr/>
          </a:p>
        </p:txBody>
      </p:sp>
      <p:pic>
        <p:nvPicPr>
          <p:cNvPr id="484147868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77100" y="1607368"/>
            <a:ext cx="4076699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5216765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7615149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1042901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24955822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2126808" name="Titre 1"/>
          <p:cNvSpPr>
            <a:spLocks noGrp="1"/>
          </p:cNvSpPr>
          <p:nvPr>
            <p:ph type="title"/>
          </p:nvPr>
        </p:nvSpPr>
        <p:spPr bwMode="auto">
          <a:xfrm>
            <a:off x="574162" y="351443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18060407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37353" y="1870917"/>
            <a:ext cx="5119541" cy="17120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770947086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65039485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864736592" name="Flèche : droite 6"/>
          <p:cNvSpPr/>
          <p:nvPr/>
        </p:nvSpPr>
        <p:spPr bwMode="auto">
          <a:xfrm>
            <a:off x="4524866" y="2854143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2144266602" name="Flèche : droite 10"/>
          <p:cNvSpPr/>
          <p:nvPr/>
        </p:nvSpPr>
        <p:spPr bwMode="auto">
          <a:xfrm>
            <a:off x="4522554" y="332617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1512599491" name="Flèche : droite 14"/>
          <p:cNvSpPr/>
          <p:nvPr/>
        </p:nvSpPr>
        <p:spPr bwMode="auto">
          <a:xfrm>
            <a:off x="4722088" y="467982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Important</a:t>
            </a:r>
            <a:endParaRPr/>
          </a:p>
        </p:txBody>
      </p:sp>
      <p:pic>
        <p:nvPicPr>
          <p:cNvPr id="1691475837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22849" y="21461"/>
            <a:ext cx="9494409" cy="6858000"/>
          </a:xfrm>
          <a:prstGeom prst="rect">
            <a:avLst/>
          </a:prstGeom>
        </p:spPr>
      </p:pic>
      <p:sp>
        <p:nvSpPr>
          <p:cNvPr id="805411012" name="Flèche : droite 3"/>
          <p:cNvSpPr/>
          <p:nvPr/>
        </p:nvSpPr>
        <p:spPr bwMode="auto">
          <a:xfrm>
            <a:off x="4826912" y="3405611"/>
            <a:ext cx="1715678" cy="9279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01141966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4676410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8090562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41566409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6292176" name="Titre 1"/>
          <p:cNvSpPr>
            <a:spLocks noGrp="1"/>
          </p:cNvSpPr>
          <p:nvPr>
            <p:ph type="title"/>
          </p:nvPr>
        </p:nvSpPr>
        <p:spPr bwMode="auto">
          <a:xfrm>
            <a:off x="574162" y="351443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27311648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37353" y="1870917"/>
            <a:ext cx="5119541" cy="17120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762589430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790219256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656370268" name="Flèche : droite 6"/>
          <p:cNvSpPr/>
          <p:nvPr/>
        </p:nvSpPr>
        <p:spPr bwMode="auto">
          <a:xfrm>
            <a:off x="4524866" y="2854143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139496033" name="Flèche : droite 10"/>
          <p:cNvSpPr/>
          <p:nvPr/>
        </p:nvSpPr>
        <p:spPr bwMode="auto">
          <a:xfrm>
            <a:off x="4522554" y="332617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88011671" name="Flèche : droite 14"/>
          <p:cNvSpPr/>
          <p:nvPr/>
        </p:nvSpPr>
        <p:spPr bwMode="auto">
          <a:xfrm>
            <a:off x="4722088" y="467982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Important</a:t>
            </a:r>
            <a:endParaRPr/>
          </a:p>
        </p:txBody>
      </p:sp>
      <p:pic>
        <p:nvPicPr>
          <p:cNvPr id="1868012945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39617" y="0"/>
            <a:ext cx="9712766" cy="6858000"/>
          </a:xfrm>
          <a:prstGeom prst="rect">
            <a:avLst/>
          </a:prstGeom>
        </p:spPr>
      </p:pic>
      <p:sp>
        <p:nvSpPr>
          <p:cNvPr id="1948213598" name="Flèche : droite 7"/>
          <p:cNvSpPr/>
          <p:nvPr/>
        </p:nvSpPr>
        <p:spPr bwMode="auto">
          <a:xfrm>
            <a:off x="5226159" y="4114314"/>
            <a:ext cx="1715678" cy="9279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07492177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808469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76242703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91975319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02097193" name="Titre 1"/>
          <p:cNvSpPr>
            <a:spLocks noGrp="1"/>
          </p:cNvSpPr>
          <p:nvPr>
            <p:ph type="title"/>
          </p:nvPr>
        </p:nvSpPr>
        <p:spPr bwMode="auto">
          <a:xfrm>
            <a:off x="574162" y="351443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30900445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37353" y="1870917"/>
            <a:ext cx="5119541" cy="17120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1733722814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013351415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632057395" name="Flèche : droite 6"/>
          <p:cNvSpPr/>
          <p:nvPr/>
        </p:nvSpPr>
        <p:spPr bwMode="auto">
          <a:xfrm>
            <a:off x="4524866" y="2854143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761483752" name="Flèche : droite 10"/>
          <p:cNvSpPr/>
          <p:nvPr/>
        </p:nvSpPr>
        <p:spPr bwMode="auto">
          <a:xfrm>
            <a:off x="4522554" y="332617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1461443820" name="Flèche : droite 14"/>
          <p:cNvSpPr/>
          <p:nvPr/>
        </p:nvSpPr>
        <p:spPr bwMode="auto">
          <a:xfrm>
            <a:off x="4722088" y="467982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Important</a:t>
            </a:r>
            <a:endParaRPr/>
          </a:p>
        </p:txBody>
      </p:sp>
      <p:pic>
        <p:nvPicPr>
          <p:cNvPr id="247494174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03470" y="0"/>
            <a:ext cx="9385060" cy="6858000"/>
          </a:xfrm>
          <a:prstGeom prst="rect">
            <a:avLst/>
          </a:prstGeom>
        </p:spPr>
      </p:pic>
      <p:sp>
        <p:nvSpPr>
          <p:cNvPr id="1113031021" name="Flèche : droite 7"/>
          <p:cNvSpPr/>
          <p:nvPr/>
        </p:nvSpPr>
        <p:spPr bwMode="auto">
          <a:xfrm>
            <a:off x="1381444" y="2467242"/>
            <a:ext cx="1715678" cy="9279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514430775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602431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8246933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79149136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61505079" name="Titre 1"/>
          <p:cNvSpPr>
            <a:spLocks noGrp="1"/>
          </p:cNvSpPr>
          <p:nvPr>
            <p:ph type="title"/>
          </p:nvPr>
        </p:nvSpPr>
        <p:spPr bwMode="auto">
          <a:xfrm>
            <a:off x="574162" y="351443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Voir les partitions de façon graphique</a:t>
            </a:r>
            <a:endParaRPr/>
          </a:p>
        </p:txBody>
      </p:sp>
      <p:sp>
        <p:nvSpPr>
          <p:cNvPr id="761907960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37353" y="1870917"/>
            <a:ext cx="5119541" cy="17120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  <p:sp>
        <p:nvSpPr>
          <p:cNvPr id="933077661" name="Flèche : droite 12"/>
          <p:cNvSpPr/>
          <p:nvPr/>
        </p:nvSpPr>
        <p:spPr bwMode="auto">
          <a:xfrm rot="16199999">
            <a:off x="10271666" y="5550356"/>
            <a:ext cx="471340" cy="24509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369749911" name="Flèche : droite 5"/>
          <p:cNvSpPr/>
          <p:nvPr/>
        </p:nvSpPr>
        <p:spPr bwMode="auto">
          <a:xfrm>
            <a:off x="7176725" y="6005927"/>
            <a:ext cx="1757313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490663779" name="Flèche : droite 6"/>
          <p:cNvSpPr/>
          <p:nvPr/>
        </p:nvSpPr>
        <p:spPr bwMode="auto">
          <a:xfrm>
            <a:off x="4524866" y="2854143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1403707241" name="Flèche : droite 10"/>
          <p:cNvSpPr/>
          <p:nvPr/>
        </p:nvSpPr>
        <p:spPr bwMode="auto">
          <a:xfrm>
            <a:off x="4522554" y="332617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Nom en minuscule</a:t>
            </a:r>
            <a:endParaRPr/>
          </a:p>
        </p:txBody>
      </p:sp>
      <p:sp>
        <p:nvSpPr>
          <p:cNvPr id="41472507" name="Flèche : droite 14"/>
          <p:cNvSpPr/>
          <p:nvPr/>
        </p:nvSpPr>
        <p:spPr bwMode="auto">
          <a:xfrm>
            <a:off x="4722088" y="4679822"/>
            <a:ext cx="2219749" cy="6127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Important</a:t>
            </a:r>
            <a:endParaRPr/>
          </a:p>
        </p:txBody>
      </p:sp>
      <p:pic>
        <p:nvPicPr>
          <p:cNvPr id="365913426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22554" y="1473599"/>
            <a:ext cx="7535327" cy="5287113"/>
          </a:xfrm>
          <a:prstGeom prst="rect">
            <a:avLst/>
          </a:prstGeom>
        </p:spPr>
      </p:pic>
      <p:sp>
        <p:nvSpPr>
          <p:cNvPr id="218820371" name="Flèche : droite 7"/>
          <p:cNvSpPr/>
          <p:nvPr/>
        </p:nvSpPr>
        <p:spPr bwMode="auto">
          <a:xfrm>
            <a:off x="7013542" y="3751858"/>
            <a:ext cx="1920496" cy="9279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Windows : </a:t>
            </a:r>
            <a:r>
              <a:rPr lang="fr-CA"/>
              <a:t>ntfs</a:t>
            </a: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71505161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8846277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8523142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6533401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8190162" name="Titre 1"/>
          <p:cNvSpPr>
            <a:spLocks noGrp="1"/>
          </p:cNvSpPr>
          <p:nvPr>
            <p:ph type="title"/>
          </p:nvPr>
        </p:nvSpPr>
        <p:spPr bwMode="auto">
          <a:xfrm>
            <a:off x="141402" y="351443"/>
            <a:ext cx="2790334" cy="14244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En console en listant les « </a:t>
            </a:r>
            <a:r>
              <a:rPr lang="fr-CA">
                <a:solidFill>
                  <a:schemeClr val="bg1"/>
                </a:solidFill>
              </a:rPr>
              <a:t>devices</a:t>
            </a:r>
            <a:r>
              <a:rPr lang="fr-CA">
                <a:solidFill>
                  <a:schemeClr val="bg1"/>
                </a:solidFill>
              </a:rPr>
              <a:t>. »</a:t>
            </a:r>
            <a:endParaRPr/>
          </a:p>
        </p:txBody>
      </p:sp>
      <p:pic>
        <p:nvPicPr>
          <p:cNvPr id="679752253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97122" y="0"/>
            <a:ext cx="10297962" cy="2667372"/>
          </a:xfrm>
          <a:prstGeom prst="rect">
            <a:avLst/>
          </a:prstGeom>
        </p:spPr>
      </p:pic>
      <p:sp>
        <p:nvSpPr>
          <p:cNvPr id="120999450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224952" y="3024291"/>
            <a:ext cx="9371535" cy="301828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cd /dev : change de dossier dans « / » et ensuite dans « dev »</a:t>
            </a:r>
            <a:endParaRPr/>
          </a:p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ls </a:t>
            </a:r>
            <a:r>
              <a:rPr lang="fr-CA">
                <a:solidFill>
                  <a:schemeClr val="bg1"/>
                </a:solidFill>
              </a:rPr>
              <a:t>nvm</a:t>
            </a:r>
            <a:r>
              <a:rPr lang="fr-CA">
                <a:solidFill>
                  <a:schemeClr val="bg1"/>
                </a:solidFill>
              </a:rPr>
              <a:t>* : liste tous les fichiers qui commencent par </a:t>
            </a:r>
            <a:r>
              <a:rPr lang="fr-CA">
                <a:solidFill>
                  <a:schemeClr val="bg1"/>
                </a:solidFill>
              </a:rPr>
              <a:t>nvm</a:t>
            </a:r>
            <a:endParaRPr lang="fr-CA">
              <a:solidFill>
                <a:schemeClr val="bg1"/>
              </a:solidFill>
            </a:endParaRPr>
          </a:p>
          <a:p>
            <a:pPr>
              <a:buFontTx/>
              <a:buChar char="-"/>
              <a:defRPr/>
            </a:pPr>
            <a:r>
              <a:rPr lang="fr-CA">
                <a:solidFill>
                  <a:schemeClr val="bg1"/>
                </a:solidFill>
              </a:rPr>
              <a:t>On voit le </a:t>
            </a:r>
            <a:r>
              <a:rPr lang="fr-CA">
                <a:solidFill>
                  <a:schemeClr val="bg1"/>
                </a:solidFill>
              </a:rPr>
              <a:t>controlleur</a:t>
            </a:r>
            <a:r>
              <a:rPr lang="fr-CA">
                <a:solidFill>
                  <a:schemeClr val="bg1"/>
                </a:solidFill>
              </a:rPr>
              <a:t> 0 (nvme0)</a:t>
            </a:r>
            <a:endParaRPr/>
          </a:p>
          <a:p>
            <a:pPr>
              <a:buFontTx/>
              <a:buChar char="-"/>
              <a:defRPr/>
            </a:pPr>
            <a:r>
              <a:rPr lang="fr-CA">
                <a:solidFill>
                  <a:schemeClr val="bg1"/>
                </a:solidFill>
              </a:rPr>
              <a:t>On voit le premier disque (nvme0n1)</a:t>
            </a:r>
            <a:endParaRPr/>
          </a:p>
          <a:p>
            <a:pPr>
              <a:buFontTx/>
              <a:buChar char="-"/>
              <a:defRPr/>
            </a:pPr>
            <a:r>
              <a:rPr lang="fr-CA">
                <a:solidFill>
                  <a:schemeClr val="bg1"/>
                </a:solidFill>
              </a:rPr>
              <a:t>On voit les partitions</a:t>
            </a:r>
            <a:endParaRPr/>
          </a:p>
          <a:p>
            <a:pPr marL="0" indent="0">
              <a:buNone/>
              <a:defRPr/>
            </a:pPr>
            <a:endParaRPr lang="fr-CA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4982176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10312001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4306021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865237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284740" name="Titre 1"/>
          <p:cNvSpPr>
            <a:spLocks noGrp="1"/>
          </p:cNvSpPr>
          <p:nvPr>
            <p:ph type="title"/>
          </p:nvPr>
        </p:nvSpPr>
        <p:spPr bwMode="auto">
          <a:xfrm>
            <a:off x="141402" y="351443"/>
            <a:ext cx="2790334" cy="14244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En console en listant les « block de stockage ».</a:t>
            </a:r>
            <a:endParaRPr/>
          </a:p>
        </p:txBody>
      </p:sp>
      <p:sp>
        <p:nvSpPr>
          <p:cNvPr id="34972339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224952" y="3024291"/>
            <a:ext cx="3315479" cy="301828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fr-CA">
                <a:solidFill>
                  <a:schemeClr val="bg1"/>
                </a:solidFill>
              </a:rPr>
              <a:t>lsblk</a:t>
            </a:r>
            <a:r>
              <a:rPr lang="fr-CA">
                <a:solidFill>
                  <a:schemeClr val="bg1"/>
                </a:solidFill>
              </a:rPr>
              <a:t> : liste les blocs de stockage</a:t>
            </a:r>
            <a:endParaRPr/>
          </a:p>
        </p:txBody>
      </p:sp>
      <p:pic>
        <p:nvPicPr>
          <p:cNvPr id="97529890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46131" y="0"/>
            <a:ext cx="7840169" cy="6820852"/>
          </a:xfrm>
          <a:prstGeom prst="rect">
            <a:avLst/>
          </a:prstGeom>
        </p:spPr>
      </p:pic>
      <p:sp>
        <p:nvSpPr>
          <p:cNvPr id="870399102" name="Flèche : droite 7"/>
          <p:cNvSpPr/>
          <p:nvPr/>
        </p:nvSpPr>
        <p:spPr bwMode="auto">
          <a:xfrm>
            <a:off x="1490268" y="5335515"/>
            <a:ext cx="2314139" cy="15224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Disque et partitions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558029268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3925335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0206482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321454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2749939" name="Titre 1"/>
          <p:cNvSpPr>
            <a:spLocks noGrp="1"/>
          </p:cNvSpPr>
          <p:nvPr>
            <p:ph type="title"/>
          </p:nvPr>
        </p:nvSpPr>
        <p:spPr bwMode="auto">
          <a:xfrm>
            <a:off x="141402" y="351443"/>
            <a:ext cx="9351390" cy="14244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En console en listant les « block de stockage ».</a:t>
            </a:r>
            <a:endParaRPr/>
          </a:p>
        </p:txBody>
      </p:sp>
      <p:pic>
        <p:nvPicPr>
          <p:cNvPr id="2113654927" name="Image 12"/>
          <p:cNvPicPr>
            <a:picLocks noChangeAspect="1"/>
          </p:cNvPicPr>
          <p:nvPr/>
        </p:nvPicPr>
        <p:blipFill>
          <a:blip r:embed="rId3"/>
          <a:srcRect l="0" t="74631" r="75424" b="0"/>
          <a:stretch/>
        </p:blipFill>
        <p:spPr bwMode="auto">
          <a:xfrm>
            <a:off x="4910719" y="2127771"/>
            <a:ext cx="3375442" cy="3031393"/>
          </a:xfrm>
          <a:prstGeom prst="rect">
            <a:avLst/>
          </a:prstGeom>
        </p:spPr>
      </p:pic>
      <p:sp>
        <p:nvSpPr>
          <p:cNvPr id="348514925" name="Flèche : droite 14"/>
          <p:cNvSpPr/>
          <p:nvPr/>
        </p:nvSpPr>
        <p:spPr bwMode="auto">
          <a:xfrm>
            <a:off x="1178352" y="2611837"/>
            <a:ext cx="3730056" cy="239379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Rappel de la table ascii avec les caractères spéciaux pour faire des menus / graphiques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599268233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57862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9729325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1466151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18409545" name="Titre 1"/>
          <p:cNvSpPr>
            <a:spLocks noGrp="1"/>
          </p:cNvSpPr>
          <p:nvPr>
            <p:ph type="title"/>
          </p:nvPr>
        </p:nvSpPr>
        <p:spPr bwMode="auto">
          <a:xfrm>
            <a:off x="141402" y="351443"/>
            <a:ext cx="9351390" cy="14244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Redémarrer</a:t>
            </a:r>
            <a:endParaRPr/>
          </a:p>
        </p:txBody>
      </p:sp>
      <p:pic>
        <p:nvPicPr>
          <p:cNvPr id="178098757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27164" y="552827"/>
            <a:ext cx="8597743" cy="5751917"/>
          </a:xfrm>
          <a:prstGeom prst="rect">
            <a:avLst/>
          </a:prstGeom>
        </p:spPr>
      </p:pic>
      <p:sp>
        <p:nvSpPr>
          <p:cNvPr id="1508185199" name="Flèche : droite 4"/>
          <p:cNvSpPr/>
          <p:nvPr/>
        </p:nvSpPr>
        <p:spPr bwMode="auto">
          <a:xfrm>
            <a:off x="8806595" y="713960"/>
            <a:ext cx="2835009" cy="68519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sp>
        <p:nvSpPr>
          <p:cNvPr id="1648372067" name="Flèche : droite 5"/>
          <p:cNvSpPr/>
          <p:nvPr/>
        </p:nvSpPr>
        <p:spPr bwMode="auto">
          <a:xfrm>
            <a:off x="6659972" y="2165241"/>
            <a:ext cx="2671713" cy="55766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31091039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6678083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2620121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6857068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366097" name="Titre 1"/>
          <p:cNvSpPr>
            <a:spLocks noGrp="1"/>
          </p:cNvSpPr>
          <p:nvPr>
            <p:ph type="title"/>
          </p:nvPr>
        </p:nvSpPr>
        <p:spPr bwMode="auto">
          <a:xfrm>
            <a:off x="141402" y="351443"/>
            <a:ext cx="9351390" cy="14244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Terminé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2022778322" name="Flèche : droite 5"/>
          <p:cNvSpPr/>
          <p:nvPr/>
        </p:nvSpPr>
        <p:spPr bwMode="auto">
          <a:xfrm>
            <a:off x="6659972" y="2165241"/>
            <a:ext cx="2671713" cy="55766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863596042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01475" y="832601"/>
            <a:ext cx="8431161" cy="6858000"/>
          </a:xfrm>
          <a:prstGeom prst="rect">
            <a:avLst/>
          </a:prstGeom>
        </p:spPr>
      </p:pic>
      <p:sp>
        <p:nvSpPr>
          <p:cNvPr id="2132610929" name="Flèche : droite 4"/>
          <p:cNvSpPr/>
          <p:nvPr/>
        </p:nvSpPr>
        <p:spPr bwMode="auto">
          <a:xfrm>
            <a:off x="1199841" y="1655354"/>
            <a:ext cx="2835009" cy="68519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Démarrer Linux</a:t>
            </a:r>
            <a:endParaRPr/>
          </a:p>
        </p:txBody>
      </p:sp>
      <p:sp>
        <p:nvSpPr>
          <p:cNvPr id="196537838" name="Flèche : droite 7"/>
          <p:cNvSpPr/>
          <p:nvPr/>
        </p:nvSpPr>
        <p:spPr bwMode="auto">
          <a:xfrm>
            <a:off x="1199841" y="2212632"/>
            <a:ext cx="2835009" cy="68519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Démarrer Windows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671370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39542149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732922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931431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098363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1902744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3101333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Création du mot de passe pour l’</a:t>
            </a:r>
            <a:r>
              <a:rPr lang="fr-CA">
                <a:solidFill>
                  <a:schemeClr val="bg1"/>
                </a:solidFill>
              </a:rPr>
              <a:t>encryption</a:t>
            </a:r>
            <a:r>
              <a:rPr lang="fr-CA">
                <a:solidFill>
                  <a:schemeClr val="bg1"/>
                </a:solidFill>
              </a:rPr>
              <a:t> de la machine.</a:t>
            </a:r>
            <a:endParaRPr/>
          </a:p>
        </p:txBody>
      </p:sp>
      <p:sp>
        <p:nvSpPr>
          <p:cNvPr id="548189631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6477000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Les mots de passe sont stockés dans le gestionnaire  d’information d’authentification Windows</a:t>
            </a:r>
            <a:endParaRPr/>
          </a:p>
        </p:txBody>
      </p:sp>
      <p:pic>
        <p:nvPicPr>
          <p:cNvPr id="532679254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09518" y="1825625"/>
            <a:ext cx="4076699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13061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8439771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09137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67101336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103585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34376178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90923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  <p:sp>
        <p:nvSpPr>
          <p:cNvPr id="107322543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622356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0999809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7155301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63204578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3908657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Avancé : comment trouver l’entrée de mot de passe dans le gestionnaire.</a:t>
            </a:r>
            <a:endParaRPr/>
          </a:p>
        </p:txBody>
      </p:sp>
      <p:sp>
        <p:nvSpPr>
          <p:cNvPr id="35948096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Dans votre dossier de machine virtuelle il y a un fichier .</a:t>
            </a:r>
            <a:r>
              <a:rPr lang="fr-CA">
                <a:solidFill>
                  <a:schemeClr val="bg1"/>
                </a:solidFill>
              </a:rPr>
              <a:t>vmx</a:t>
            </a:r>
            <a:endParaRPr lang="fr-CA">
              <a:solidFill>
                <a:schemeClr val="bg1"/>
              </a:solidFill>
            </a:endParaRPr>
          </a:p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Éditez-le avec un logiciel comme </a:t>
            </a:r>
            <a:r>
              <a:rPr lang="fr-CA">
                <a:solidFill>
                  <a:schemeClr val="bg1"/>
                </a:solidFill>
              </a:rPr>
              <a:t>notepad</a:t>
            </a:r>
            <a:r>
              <a:rPr lang="fr-CA">
                <a:solidFill>
                  <a:schemeClr val="bg1"/>
                </a:solidFill>
              </a:rPr>
              <a:t>++ et trouvez son </a:t>
            </a:r>
            <a:r>
              <a:rPr lang="fr-CA">
                <a:solidFill>
                  <a:schemeClr val="bg1"/>
                </a:solidFill>
              </a:rPr>
              <a:t>guid</a:t>
            </a:r>
            <a:r>
              <a:rPr lang="fr-CA">
                <a:solidFill>
                  <a:schemeClr val="bg1"/>
                </a:solidFill>
              </a:rPr>
              <a:t>.</a:t>
            </a:r>
            <a:endParaRPr/>
          </a:p>
          <a:p>
            <a:pPr>
              <a:defRPr/>
            </a:pPr>
            <a:endParaRPr lang="fr-CA">
              <a:solidFill>
                <a:schemeClr val="bg1"/>
              </a:solidFill>
            </a:endParaRPr>
          </a:p>
        </p:txBody>
      </p:sp>
      <p:pic>
        <p:nvPicPr>
          <p:cNvPr id="1867966328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2530" y="2858075"/>
            <a:ext cx="7182852" cy="3724795"/>
          </a:xfrm>
          <a:prstGeom prst="rect">
            <a:avLst/>
          </a:prstGeom>
        </p:spPr>
      </p:pic>
      <p:pic>
        <p:nvPicPr>
          <p:cNvPr id="127577982" name="Imag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220435" y="3130027"/>
            <a:ext cx="6133365" cy="3887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85599175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81449433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90855940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14320865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837532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/>
              <a:t>Dans le gestionnaire maintenant</a:t>
            </a:r>
            <a:endParaRPr/>
          </a:p>
        </p:txBody>
      </p:sp>
      <p:sp>
        <p:nvSpPr>
          <p:cNvPr id="137491897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endParaRPr lang="fr-CA"/>
          </a:p>
        </p:txBody>
      </p:sp>
      <p:pic>
        <p:nvPicPr>
          <p:cNvPr id="1726573144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5035" y="1690688"/>
            <a:ext cx="12192000" cy="3926100"/>
          </a:xfrm>
          <a:prstGeom prst="rect">
            <a:avLst/>
          </a:prstGeom>
        </p:spPr>
      </p:pic>
      <p:sp>
        <p:nvSpPr>
          <p:cNvPr id="332047344" name="Flèche : droite 5"/>
          <p:cNvSpPr/>
          <p:nvPr/>
        </p:nvSpPr>
        <p:spPr bwMode="auto">
          <a:xfrm>
            <a:off x="273377" y="3751484"/>
            <a:ext cx="2007910" cy="49962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/>
              <a:t>Même </a:t>
            </a:r>
            <a:r>
              <a:rPr lang="fr-CA"/>
              <a:t>guid</a:t>
            </a:r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962114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3354903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6903717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5728807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2839713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Disque dur. Plusieurs fichiers, ou un gros </a:t>
            </a:r>
            <a:endParaRPr/>
          </a:p>
        </p:txBody>
      </p:sp>
      <p:pic>
        <p:nvPicPr>
          <p:cNvPr id="1417911952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7696" y="1825625"/>
            <a:ext cx="4076699" cy="409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6545235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8581945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1863260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3297373" name="Rectangle 1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 rot="16199999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77307839" name="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CA">
                <a:solidFill>
                  <a:schemeClr val="bg1"/>
                </a:solidFill>
              </a:rPr>
              <a:t>Ajustement de la mémoire vive.</a:t>
            </a:r>
            <a:endParaRPr/>
          </a:p>
        </p:txBody>
      </p:sp>
      <p:pic>
        <p:nvPicPr>
          <p:cNvPr id="2033574528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5058" y="1825625"/>
            <a:ext cx="4076699" cy="4095750"/>
          </a:xfrm>
          <a:prstGeom prst="rect">
            <a:avLst/>
          </a:prstGeom>
        </p:spPr>
      </p:pic>
      <p:sp>
        <p:nvSpPr>
          <p:cNvPr id="1554759212" name="Flèche : droite 5"/>
          <p:cNvSpPr/>
          <p:nvPr/>
        </p:nvSpPr>
        <p:spPr bwMode="auto">
          <a:xfrm rot="10800000">
            <a:off x="2442965" y="4138366"/>
            <a:ext cx="2326998" cy="108879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CA">
              <a:solidFill>
                <a:schemeClr val="bg1"/>
              </a:solidFill>
            </a:endParaRPr>
          </a:p>
        </p:txBody>
      </p:sp>
      <p:pic>
        <p:nvPicPr>
          <p:cNvPr id="1355031313" name="Imag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15047" y="1433259"/>
            <a:ext cx="5400919" cy="5156078"/>
          </a:xfrm>
          <a:prstGeom prst="rect">
            <a:avLst/>
          </a:prstGeom>
        </p:spPr>
      </p:pic>
      <p:sp>
        <p:nvSpPr>
          <p:cNvPr id="870186630" name="Flèche : gauche 8"/>
          <p:cNvSpPr/>
          <p:nvPr/>
        </p:nvSpPr>
        <p:spPr bwMode="auto">
          <a:xfrm>
            <a:off x="6843859" y="1690688"/>
            <a:ext cx="1074655" cy="637733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>
                <a:solidFill>
                  <a:schemeClr val="bg1"/>
                </a:solidFill>
              </a:rPr>
              <a:t>RAM</a:t>
            </a:r>
            <a:endParaRPr/>
          </a:p>
        </p:txBody>
      </p:sp>
      <p:sp>
        <p:nvSpPr>
          <p:cNvPr id="1968431881" name="Flèche : gauche 10"/>
          <p:cNvSpPr/>
          <p:nvPr/>
        </p:nvSpPr>
        <p:spPr bwMode="auto">
          <a:xfrm>
            <a:off x="6590905" y="2187077"/>
            <a:ext cx="977857" cy="46476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>
                <a:solidFill>
                  <a:schemeClr val="bg1"/>
                </a:solidFill>
              </a:rPr>
              <a:t>réseau</a:t>
            </a:r>
            <a:endParaRPr/>
          </a:p>
        </p:txBody>
      </p:sp>
      <p:sp>
        <p:nvSpPr>
          <p:cNvPr id="367633861" name="Flèche : gauche 2"/>
          <p:cNvSpPr/>
          <p:nvPr/>
        </p:nvSpPr>
        <p:spPr bwMode="auto">
          <a:xfrm>
            <a:off x="7568762" y="5921375"/>
            <a:ext cx="3667989" cy="464761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CA">
                <a:solidFill>
                  <a:schemeClr val="bg1"/>
                </a:solidFill>
              </a:rPr>
              <a:t>Ajouter ou retirer du matériel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B1A149BBCC8D41928D2CB20766D26E" ma:contentTypeVersion="4" ma:contentTypeDescription="Crée un document." ma:contentTypeScope="" ma:versionID="78b36ed5f907aa714424cb2a325d078a">
  <xsd:schema xmlns:xsd="http://www.w3.org/2001/XMLSchema" xmlns:xs="http://www.w3.org/2001/XMLSchema" xmlns:p="http://schemas.microsoft.com/office/2006/metadata/properties" xmlns:ns2="224713bb-1153-4dab-85f4-d9a69e0e7662" targetNamespace="http://schemas.microsoft.com/office/2006/metadata/properties" ma:root="true" ma:fieldsID="ed39e309f346117079a25916cf282844" ns2:_="">
    <xsd:import namespace="224713bb-1153-4dab-85f4-d9a69e0e76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713bb-1153-4dab-85f4-d9a69e0e7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This value indicates the number of saves or revisions. The application is responsible for updating this value after each revision.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625C9D43565F48B6A2356E6AC18D8A" ma:contentTypeVersion="3" ma:contentTypeDescription="Crée un document." ma:contentTypeScope="" ma:versionID="b72412f999c699d9f8cb27becef0a98b">
  <xsd:schema xmlns:xsd="http://www.w3.org/2001/XMLSchema" xmlns:xs="http://www.w3.org/2001/XMLSchema" xmlns:p="http://schemas.microsoft.com/office/2006/metadata/properties" xmlns:ns2="0a3378f4-7b89-404f-b829-53c205c1523a" targetNamespace="http://schemas.microsoft.com/office/2006/metadata/properties" ma:root="true" ma:fieldsID="8b7e333d2e1c78bc7b72c193b7260e8e" ns2:_="">
    <xsd:import namespace="0a3378f4-7b89-404f-b829-53c205c152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3378f4-7b89-404f-b829-53c205c152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84CB74-C47D-4B64-A3E3-95E9933D5F2C}">
  <ds:schemaRefs>
    <ds:schemaRef ds:uri="http://schemas.microsoft.com/office/2006/metadata/properties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39005CE-A3A1-4B08-915C-35185AECF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4713bb-1153-4dab-85f4-d9a69e0e76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2001/XMLSchema-instance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EDB345-A54F-437B-BFEE-FCE652082CA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DB5BC14-FC25-4E2B-A6A6-2DD5AE4BDA21}"/>
</file>

<file path=customXml/itemProps5.xml><?xml version="1.0" encoding="utf-8"?>
<ds:datastoreItem xmlns:ds="http://schemas.openxmlformats.org/officeDocument/2006/customXml" ds:itemID="{35012AD8-B28A-40DA-8D3A-DFAABA75C4DC}"/>
</file>

<file path=customXml/itemProps6.xml><?xml version="1.0" encoding="utf-8"?>
<ds:datastoreItem xmlns:ds="http://schemas.openxmlformats.org/officeDocument/2006/customXml" ds:itemID="{CDC36642-CA2B-4E21-B7B3-57286D36053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53</Slides>
  <Notes>53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Tousignant</dc:creator>
  <cp:lastModifiedBy/>
  <cp:revision>13</cp:revision>
  <dcterms:created xsi:type="dcterms:W3CDTF">2024-10-23T02:22:23Z</dcterms:created>
  <dcterms:modified xsi:type="dcterms:W3CDTF">2025-10-01T20:04:20Z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0x01010084625C9D43565F48B6A2356E6AC18D8A</vt:lpwstr>
  </property>
</Properties>
</file>